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1" r:id="rId9"/>
    <p:sldId id="272" r:id="rId10"/>
    <p:sldId id="265" r:id="rId11"/>
    <p:sldId id="266" r:id="rId12"/>
    <p:sldId id="273" r:id="rId13"/>
    <p:sldId id="267" r:id="rId14"/>
    <p:sldId id="268" r:id="rId15"/>
    <p:sldId id="269" r:id="rId16"/>
    <p:sldId id="274" r:id="rId17"/>
    <p:sldId id="283" r:id="rId18"/>
    <p:sldId id="284" r:id="rId19"/>
    <p:sldId id="285" r:id="rId20"/>
    <p:sldId id="282" r:id="rId21"/>
    <p:sldId id="275" r:id="rId22"/>
    <p:sldId id="276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https://clarke2-my.sharepoint.com/personal/ahaviland_clarke_com/Documents/Documents/Clarke/Barnes%20Lake/Barnes%20Lake%202022%20Data%20Sheet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https://clarke2-my.sharepoint.com/personal/ahaviland_clarke_com/Documents/Documents/Clarke/Barnes%20Lake/Barnes%20Lake%202022%20Data%20Shee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Temperature and</a:t>
            </a:r>
            <a:r>
              <a:rPr lang="en-US" baseline="0"/>
              <a:t> Dissolved Oxygen Profile Site A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April 21, 2022</a:t>
            </a:r>
          </a:p>
        </c:rich>
      </c:tx>
      <c:layout>
        <c:manualLayout>
          <c:xMode val="edge"/>
          <c:yMode val="edge"/>
          <c:x val="0.1991345312605155"/>
          <c:y val="3.7753657385559233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5.5280262919302804E-2"/>
          <c:y val="0.20590264394118768"/>
          <c:w val="0.64155638772838752"/>
          <c:h val="0.75162441612540321"/>
        </c:manualLayout>
      </c:layout>
      <c:scatterChart>
        <c:scatterStyle val="smoothMarker"/>
        <c:ser>
          <c:idx val="0"/>
          <c:order val="0"/>
          <c:tx>
            <c:strRef>
              <c:f>Sheet1!$D$15</c:f>
              <c:strCache>
                <c:ptCount val="1"/>
                <c:pt idx="0">
                  <c:v>Temperature (F)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Sheet1!$D$16:$D$36</c:f>
              <c:numCache>
                <c:formatCode>General</c:formatCode>
                <c:ptCount val="21"/>
                <c:pt idx="0">
                  <c:v>46.94</c:v>
                </c:pt>
                <c:pt idx="1">
                  <c:v>46.760000000000005</c:v>
                </c:pt>
                <c:pt idx="2">
                  <c:v>46.760000000000005</c:v>
                </c:pt>
                <c:pt idx="3">
                  <c:v>46.760000000000005</c:v>
                </c:pt>
                <c:pt idx="4">
                  <c:v>46.760000000000005</c:v>
                </c:pt>
                <c:pt idx="5">
                  <c:v>46.94</c:v>
                </c:pt>
                <c:pt idx="6">
                  <c:v>46.94</c:v>
                </c:pt>
                <c:pt idx="7">
                  <c:v>47.120000000000012</c:v>
                </c:pt>
                <c:pt idx="8">
                  <c:v>47.120000000000012</c:v>
                </c:pt>
                <c:pt idx="9">
                  <c:v>46.94</c:v>
                </c:pt>
                <c:pt idx="10">
                  <c:v>47.120000000000012</c:v>
                </c:pt>
                <c:pt idx="11">
                  <c:v>46.94</c:v>
                </c:pt>
                <c:pt idx="12">
                  <c:v>46.94</c:v>
                </c:pt>
                <c:pt idx="13">
                  <c:v>46.58</c:v>
                </c:pt>
                <c:pt idx="14">
                  <c:v>46.58</c:v>
                </c:pt>
                <c:pt idx="15">
                  <c:v>46.94</c:v>
                </c:pt>
                <c:pt idx="16">
                  <c:v>46.94</c:v>
                </c:pt>
                <c:pt idx="17">
                  <c:v>45.32</c:v>
                </c:pt>
                <c:pt idx="18">
                  <c:v>44.96</c:v>
                </c:pt>
                <c:pt idx="19">
                  <c:v>45.32</c:v>
                </c:pt>
                <c:pt idx="20">
                  <c:v>44.96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B0B-47E2-9536-0BAF635BD936}"/>
            </c:ext>
          </c:extLst>
        </c:ser>
        <c:ser>
          <c:idx val="1"/>
          <c:order val="1"/>
          <c:tx>
            <c:strRef>
              <c:f>Sheet1!$E$15</c:f>
              <c:strCache>
                <c:ptCount val="1"/>
                <c:pt idx="0">
                  <c:v>Dissovled Oxygen (mg/L)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Sheet1!$E$16:$E$36</c:f>
              <c:numCache>
                <c:formatCode>General</c:formatCode>
                <c:ptCount val="21"/>
                <c:pt idx="0">
                  <c:v>12.1</c:v>
                </c:pt>
                <c:pt idx="1">
                  <c:v>12.3</c:v>
                </c:pt>
                <c:pt idx="2">
                  <c:v>12.4</c:v>
                </c:pt>
                <c:pt idx="3">
                  <c:v>12.4</c:v>
                </c:pt>
                <c:pt idx="4">
                  <c:v>12.5</c:v>
                </c:pt>
                <c:pt idx="5">
                  <c:v>12.5</c:v>
                </c:pt>
                <c:pt idx="6">
                  <c:v>12.6</c:v>
                </c:pt>
                <c:pt idx="7">
                  <c:v>12.6</c:v>
                </c:pt>
                <c:pt idx="8">
                  <c:v>12.6</c:v>
                </c:pt>
                <c:pt idx="9">
                  <c:v>12.6</c:v>
                </c:pt>
                <c:pt idx="10">
                  <c:v>12.6</c:v>
                </c:pt>
                <c:pt idx="11">
                  <c:v>12.6</c:v>
                </c:pt>
                <c:pt idx="12">
                  <c:v>12.6</c:v>
                </c:pt>
                <c:pt idx="13">
                  <c:v>12.5</c:v>
                </c:pt>
                <c:pt idx="14">
                  <c:v>12.5</c:v>
                </c:pt>
                <c:pt idx="15">
                  <c:v>12.6</c:v>
                </c:pt>
                <c:pt idx="16">
                  <c:v>12.6</c:v>
                </c:pt>
                <c:pt idx="17">
                  <c:v>12.3</c:v>
                </c:pt>
                <c:pt idx="18">
                  <c:v>12.3</c:v>
                </c:pt>
                <c:pt idx="19">
                  <c:v>12.3</c:v>
                </c:pt>
                <c:pt idx="20">
                  <c:v>12.3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B0B-47E2-9536-0BAF635BD936}"/>
            </c:ext>
          </c:extLst>
        </c:ser>
        <c:ser>
          <c:idx val="2"/>
          <c:order val="2"/>
          <c:tx>
            <c:strRef>
              <c:f>Sheet1!$H$15</c:f>
              <c:strCache>
                <c:ptCount val="1"/>
                <c:pt idx="0">
                  <c:v>Minimum DO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Sheet1!$H$16:$H$36</c:f>
              <c:numCache>
                <c:formatCode>General</c:formatCode>
                <c:ptCount val="2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7B0B-47E2-9536-0BAF635BD936}"/>
            </c:ext>
          </c:extLst>
        </c:ser>
        <c:dLbls/>
        <c:axId val="87383424"/>
        <c:axId val="72762880"/>
      </c:scatterChart>
      <c:valAx>
        <c:axId val="87383424"/>
        <c:scaling>
          <c:orientation val="minMax"/>
        </c:scaling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(F) and Dissolved</a:t>
                </a:r>
                <a:r>
                  <a:rPr lang="en-US" baseline="0"/>
                  <a:t> Oxygen (mg/L)</a:t>
                </a: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2880"/>
        <c:crosses val="autoZero"/>
        <c:crossBetween val="midCat"/>
      </c:valAx>
      <c:valAx>
        <c:axId val="72762880"/>
        <c:scaling>
          <c:orientation val="maxMin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(ft)</a:t>
                </a: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834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664094067806572"/>
          <c:y val="0.48222091309647064"/>
          <c:w val="0.13785310836399853"/>
          <c:h val="0.133885248533636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Temperature and Dissolved Oxygen Profile Site A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July 12, 2022</a:t>
            </a:r>
          </a:p>
        </c:rich>
      </c:tx>
      <c:spPr>
        <a:noFill/>
        <a:ln>
          <a:noFill/>
        </a:ln>
        <a:effectLst/>
      </c:spPr>
    </c:title>
    <c:plotArea>
      <c:layout/>
      <c:scatterChart>
        <c:scatterStyle val="smoothMarker"/>
        <c:ser>
          <c:idx val="0"/>
          <c:order val="0"/>
          <c:tx>
            <c:strRef>
              <c:f>Sheet1!$D$15</c:f>
              <c:strCache>
                <c:ptCount val="1"/>
                <c:pt idx="0">
                  <c:v>Temperature (F)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Sheet1!$D$39:$D$59</c:f>
              <c:numCache>
                <c:formatCode>General</c:formatCode>
                <c:ptCount val="21"/>
                <c:pt idx="0">
                  <c:v>77.900000000000006</c:v>
                </c:pt>
                <c:pt idx="1">
                  <c:v>77.72</c:v>
                </c:pt>
                <c:pt idx="2">
                  <c:v>77.539999999999992</c:v>
                </c:pt>
                <c:pt idx="3">
                  <c:v>77.539999999999992</c:v>
                </c:pt>
                <c:pt idx="4">
                  <c:v>77.539999999999992</c:v>
                </c:pt>
                <c:pt idx="5">
                  <c:v>77.539999999999992</c:v>
                </c:pt>
                <c:pt idx="6">
                  <c:v>76.64</c:v>
                </c:pt>
                <c:pt idx="7">
                  <c:v>76.099999999999994</c:v>
                </c:pt>
                <c:pt idx="8">
                  <c:v>66.56</c:v>
                </c:pt>
                <c:pt idx="9">
                  <c:v>61.879999999999995</c:v>
                </c:pt>
                <c:pt idx="10">
                  <c:v>56.660000000000004</c:v>
                </c:pt>
                <c:pt idx="11">
                  <c:v>53.96</c:v>
                </c:pt>
                <c:pt idx="12">
                  <c:v>51.8</c:v>
                </c:pt>
                <c:pt idx="13">
                  <c:v>50.18</c:v>
                </c:pt>
                <c:pt idx="14">
                  <c:v>49.1</c:v>
                </c:pt>
                <c:pt idx="15">
                  <c:v>47.660000000000004</c:v>
                </c:pt>
                <c:pt idx="16">
                  <c:v>47.3</c:v>
                </c:pt>
                <c:pt idx="17">
                  <c:v>47.120000000000012</c:v>
                </c:pt>
                <c:pt idx="18">
                  <c:v>46.04</c:v>
                </c:pt>
                <c:pt idx="19">
                  <c:v>45.5</c:v>
                </c:pt>
                <c:pt idx="20">
                  <c:v>45.5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8DE-46FB-BFC6-2724F514F8F4}"/>
            </c:ext>
          </c:extLst>
        </c:ser>
        <c:ser>
          <c:idx val="1"/>
          <c:order val="1"/>
          <c:tx>
            <c:strRef>
              <c:f>Sheet1!$E$15</c:f>
              <c:strCache>
                <c:ptCount val="1"/>
                <c:pt idx="0">
                  <c:v>Dissovled Oxygen (mg/L)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Sheet1!$E$39:$E$59</c:f>
              <c:numCache>
                <c:formatCode>General</c:formatCode>
                <c:ptCount val="21"/>
                <c:pt idx="0">
                  <c:v>9.5</c:v>
                </c:pt>
                <c:pt idx="1">
                  <c:v>9.6</c:v>
                </c:pt>
                <c:pt idx="2">
                  <c:v>9.6</c:v>
                </c:pt>
                <c:pt idx="3">
                  <c:v>9.6</c:v>
                </c:pt>
                <c:pt idx="4">
                  <c:v>9.7000000000000011</c:v>
                </c:pt>
                <c:pt idx="5">
                  <c:v>9.6</c:v>
                </c:pt>
                <c:pt idx="6">
                  <c:v>9.1</c:v>
                </c:pt>
                <c:pt idx="7">
                  <c:v>8.6</c:v>
                </c:pt>
                <c:pt idx="8">
                  <c:v>8.4</c:v>
                </c:pt>
                <c:pt idx="9">
                  <c:v>8.7000000000000011</c:v>
                </c:pt>
                <c:pt idx="10">
                  <c:v>8.9</c:v>
                </c:pt>
                <c:pt idx="11">
                  <c:v>8.7000000000000011</c:v>
                </c:pt>
                <c:pt idx="12">
                  <c:v>8.2000000000000011</c:v>
                </c:pt>
                <c:pt idx="13">
                  <c:v>7.9</c:v>
                </c:pt>
                <c:pt idx="14">
                  <c:v>7.4</c:v>
                </c:pt>
                <c:pt idx="15">
                  <c:v>5.8</c:v>
                </c:pt>
                <c:pt idx="16">
                  <c:v>5.6</c:v>
                </c:pt>
                <c:pt idx="17">
                  <c:v>5.6</c:v>
                </c:pt>
                <c:pt idx="18">
                  <c:v>2.1</c:v>
                </c:pt>
                <c:pt idx="19">
                  <c:v>1.3</c:v>
                </c:pt>
                <c:pt idx="20">
                  <c:v>0.70000000000000007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8DE-46FB-BFC6-2724F514F8F4}"/>
            </c:ext>
          </c:extLst>
        </c:ser>
        <c:ser>
          <c:idx val="2"/>
          <c:order val="2"/>
          <c:tx>
            <c:strRef>
              <c:f>Sheet1!$H$15</c:f>
              <c:strCache>
                <c:ptCount val="1"/>
                <c:pt idx="0">
                  <c:v>Minimum DO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Sheet1!$H$16:$H$36</c:f>
              <c:numCache>
                <c:formatCode>General</c:formatCode>
                <c:ptCount val="2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</c:numCache>
            </c:numRef>
          </c:xVal>
          <c:yVal>
            <c:numRef>
              <c:f>Sheet1!$B$16:$B$36</c:f>
              <c:numCache>
                <c:formatCode>General</c:formatCode>
                <c:ptCount val="2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8DE-46FB-BFC6-2724F514F8F4}"/>
            </c:ext>
          </c:extLst>
        </c:ser>
        <c:dLbls/>
        <c:axId val="95097600"/>
        <c:axId val="95099520"/>
      </c:scatterChart>
      <c:valAx>
        <c:axId val="95097600"/>
        <c:scaling>
          <c:orientation val="minMax"/>
        </c:scaling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(F) and Dissolved Oxygen (mg/L)</a:t>
                </a:r>
              </a:p>
            </c:rich>
          </c:tx>
          <c:layout>
            <c:manualLayout>
              <c:xMode val="edge"/>
              <c:yMode val="edge"/>
              <c:x val="0.13144947506561683"/>
              <c:y val="0.2276851851851852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099520"/>
        <c:crosses val="autoZero"/>
        <c:crossBetween val="midCat"/>
      </c:valAx>
      <c:valAx>
        <c:axId val="95099520"/>
        <c:scaling>
          <c:orientation val="maxMin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(ft)</a:t>
                </a: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097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00D381-4949-1401-EF09-790CA4BCB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3826D40-0972-5E13-6B4E-EA3C76E0A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897446-3863-AC64-A9FA-682FBBCD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9C4661-5B20-A087-AEA4-8E216793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33DC79-B5D6-BA1B-54BE-C66B9673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259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3073EA-A46B-A606-B52C-28943DF5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ED281C-2CDA-7D86-9631-57E0C8EA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51DEE6-B4AB-64A5-A9B6-CFFD2464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4E31B8-9E3C-2D2E-100C-F03090EE5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384E8B-6486-7817-324E-04AC12D7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351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7DD3CF-E1D2-5017-4971-2CFA502D2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CCC0230-929B-083A-AEA4-665B6AC2C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D34869-5E03-882E-6235-00B0C732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1FD367-5797-8837-0BA4-AADE4AFC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AC1197-F807-9796-4F3B-35D99FD1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938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A4767-499F-342F-3C3D-C22D6F03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DCF152-F2EB-76E3-B76C-AE06AB0D9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FD63D3-D242-935C-1EDF-D8990A2E1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94D483-7277-3321-9058-C7577298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C9075A3-7C92-F4FA-05CB-C10A55A6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E811E4-31E7-1A94-3F8E-8D2DBF48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712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9646B5-BB1C-3416-8757-605A429A9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EA55D7E-CD22-D79A-11EE-3CEFBDBF7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4599B19-D802-38B4-4422-1EF38C7DC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F12982F-B948-BC37-2682-95DC7B1CD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A7E38FC-E62E-DA1D-8AA5-DCD31B9AF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4C000D5-81BB-C52C-AB16-F9AD19D7C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9B29158-66E5-9272-CA2B-F6C32E48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BFB5688-D846-FA95-F90C-CBA42EC53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338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B21A32-0007-F030-28BC-E981BDFC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6B80C5F-07A1-A57A-ADB8-99F3FFBA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C49DFB4-0B39-9D0B-17A3-EB64C708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21CEDE0-F41E-55D2-B28E-17387F8A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6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808EDBA-C224-C345-B24C-9B33A6D5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7332D8-4B0E-A031-F996-35AA91B5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D34327-BA2E-91B6-1309-772F636E1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978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E0019A-7A04-9F73-5310-8D90C155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48BC25-DF75-D3C6-3B47-2754E50B5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2AAD8E7-3459-799C-C780-399C4732D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4DAC34-EF6B-8954-BE78-F688C9B17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7E747D-FFB5-4334-AE21-58C821B7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0DBAAD-B78D-6E6B-8626-05BE747B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43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6E56F3-3832-C01E-0B8C-F8FC80871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23B33D2-B524-0D84-78B3-179A6A92B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AD4721C-6C94-D69E-7397-5B35086A4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79E0666-3E04-D679-17C9-D1B506D3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315CCE-57A5-5738-8EA2-26243496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C4E30E-8324-5D01-8132-FF2A8D53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652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DDE235-F239-47B3-587B-CB7AB9E31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57114B6-6FEE-5269-BEF3-52431C139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0BBE9E-41F6-9B2E-87D0-ABBFE6B8F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7143D5-6F2A-F459-54FF-AA3FDDEA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40E77E-157E-DA8D-4D00-FCEC2721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455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302E321-351F-7445-39E1-7A7756CD8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7A32E39-5FCB-EDD6-4BDB-B26FEA2F3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B27673-C6A1-707E-5C01-DB55A5C72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DCFC8A-AB57-1583-0F97-498508C8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E24F21-1FD1-51F6-5AFC-92B3CD51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170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A8897DB-9B62-9F80-5C9F-6FE10A91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172DE3-6C2A-1B9B-BCF4-F5AFEEE6B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8BF814-F993-CC21-C251-DE22889D41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45E87-E795-4425-9428-D70AFFE9B0BA}" type="datetimeFigureOut">
              <a:rPr lang="en-US" smtClean="0"/>
              <a:pPr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3FB23C-D1D2-2916-BEF7-F8AFCE1AD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832E83-6EB6-F83F-D3A2-A852E8F5B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1924-D8CD-4887-8869-CDC1A3599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73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urful paint patterns">
            <a:extLst>
              <a:ext uri="{FF2B5EF4-FFF2-40B4-BE49-F238E27FC236}">
                <a16:creationId xmlns:a16="http://schemas.microsoft.com/office/drawing/2014/main" xmlns="" id="{A6E9CD40-B30F-7B61-828A-105E52665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DB1EAD-8461-508D-045D-F1E5B368D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Barnes Lake 2022 Watershed Management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CDF2C8F-9E7D-7908-46ED-7A5C5A431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Prepared for the Barnes Lake Property Association</a:t>
            </a:r>
          </a:p>
          <a:p>
            <a:r>
              <a:rPr lang="en-US" sz="1700">
                <a:solidFill>
                  <a:srgbClr val="FFFFFF"/>
                </a:solidFill>
              </a:rPr>
              <a:t>Submitted By: Ashlee Haviland</a:t>
            </a:r>
          </a:p>
          <a:p>
            <a:r>
              <a:rPr lang="en-US" sz="1700">
                <a:solidFill>
                  <a:srgbClr val="FFFFFF"/>
                </a:solidFill>
              </a:rPr>
              <a:t>June 16, 2023</a:t>
            </a:r>
          </a:p>
        </p:txBody>
      </p:sp>
    </p:spTree>
    <p:extLst>
      <p:ext uri="{BB962C8B-B14F-4D97-AF65-F5344CB8AC3E}">
        <p14:creationId xmlns:p14="http://schemas.microsoft.com/office/powerpoint/2010/main" xmlns="" val="41995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r>
              <a:rPr lang="en-US" sz="4400" dirty="0"/>
              <a:t>Information gathering</a:t>
            </a:r>
          </a:p>
          <a:p>
            <a:r>
              <a:rPr lang="en-US" sz="4400" dirty="0"/>
              <a:t>Lake water quality</a:t>
            </a:r>
          </a:p>
          <a:p>
            <a:r>
              <a:rPr lang="en-US" sz="4400" dirty="0"/>
              <a:t>Inlet/Outlet water quality</a:t>
            </a:r>
          </a:p>
          <a:p>
            <a:r>
              <a:rPr lang="en-US" sz="4400" dirty="0" err="1"/>
              <a:t>BioSonics</a:t>
            </a:r>
            <a:r>
              <a:rPr lang="en-US" sz="4400" dirty="0"/>
              <a:t> mapping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42749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6034391" cy="5914317"/>
          </a:xfrm>
        </p:spPr>
        <p:txBody>
          <a:bodyPr>
            <a:noAutofit/>
          </a:bodyPr>
          <a:lstStyle/>
          <a:p>
            <a:r>
              <a:rPr lang="en-US" sz="4400" dirty="0"/>
              <a:t>Lake is approx. 149 acres</a:t>
            </a:r>
          </a:p>
          <a:p>
            <a:r>
              <a:rPr lang="en-US" sz="4400" dirty="0"/>
              <a:t>Part of the Crystal Creek watershed</a:t>
            </a:r>
          </a:p>
          <a:p>
            <a:r>
              <a:rPr lang="en-US" sz="4400" dirty="0"/>
              <a:t>Part of the North Branch Flint River watershed</a:t>
            </a:r>
          </a:p>
          <a:p>
            <a:r>
              <a:rPr lang="en-US" sz="4400" dirty="0"/>
              <a:t>Barnes Lake watershed drains approximately 1,550 acres (2.4 sq. mi.)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xmlns="" id="{F96FC79D-E4A2-313A-6682-90149C27F3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03" r="2" b="14135"/>
          <a:stretch/>
        </p:blipFill>
        <p:spPr>
          <a:xfrm>
            <a:off x="6245158" y="10"/>
            <a:ext cx="6034392" cy="730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80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Goals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r>
              <a:rPr lang="en-US" sz="4400" dirty="0"/>
              <a:t>Stable &amp; diverse ecosystem (plants, fish, water quality)</a:t>
            </a:r>
          </a:p>
          <a:p>
            <a:r>
              <a:rPr lang="en-US" sz="4400" dirty="0"/>
              <a:t>Prevent &amp; control invasive species</a:t>
            </a:r>
          </a:p>
          <a:p>
            <a:r>
              <a:rPr lang="en-US" sz="4400" dirty="0"/>
              <a:t>Reasonable recreation with minimal impact</a:t>
            </a:r>
          </a:p>
          <a:p>
            <a:r>
              <a:rPr lang="en-US" sz="4400" dirty="0"/>
              <a:t>Utilize best management practices</a:t>
            </a:r>
          </a:p>
          <a:p>
            <a:r>
              <a:rPr lang="en-US" sz="4400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3131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Land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3336587" cy="5817041"/>
          </a:xfrm>
        </p:spPr>
        <p:txBody>
          <a:bodyPr>
            <a:normAutofit/>
          </a:bodyPr>
          <a:lstStyle/>
          <a:p>
            <a:r>
              <a:rPr lang="en-US" sz="4400" dirty="0"/>
              <a:t>Deciduous Forest </a:t>
            </a:r>
          </a:p>
          <a:p>
            <a:pPr marL="0" indent="0">
              <a:buNone/>
            </a:pPr>
            <a:r>
              <a:rPr lang="en-US" sz="4400" dirty="0"/>
              <a:t>  33%</a:t>
            </a:r>
          </a:p>
          <a:p>
            <a:r>
              <a:rPr lang="en-US" sz="4400" dirty="0"/>
              <a:t>Wetlands</a:t>
            </a:r>
          </a:p>
          <a:p>
            <a:pPr marL="0" indent="0">
              <a:buNone/>
            </a:pPr>
            <a:r>
              <a:rPr lang="en-US" sz="4400" dirty="0"/>
              <a:t>  22%</a:t>
            </a:r>
          </a:p>
          <a:p>
            <a:r>
              <a:rPr lang="en-US" sz="4400" dirty="0"/>
              <a:t>Crops </a:t>
            </a:r>
          </a:p>
          <a:p>
            <a:pPr marL="0" indent="0">
              <a:buNone/>
            </a:pPr>
            <a:r>
              <a:rPr lang="en-US" sz="4400" dirty="0"/>
              <a:t>  9%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xmlns="" id="{0031485C-26F7-6FCC-53AB-86BADC002D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8622" y="681036"/>
            <a:ext cx="8983847" cy="58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9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Hydrology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r>
              <a:rPr lang="en-US" sz="4400" dirty="0"/>
              <a:t>Watershed contains mostly sandy soils</a:t>
            </a:r>
          </a:p>
          <a:p>
            <a:r>
              <a:rPr lang="en-US" sz="4400" dirty="0"/>
              <a:t>Better infiltration = better filtration, less erosion</a:t>
            </a:r>
          </a:p>
          <a:p>
            <a:r>
              <a:rPr lang="en-US" sz="4400" dirty="0"/>
              <a:t>High water table = “limited” soils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71008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Aquatic Plant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5428035" cy="5817041"/>
          </a:xfrm>
        </p:spPr>
        <p:txBody>
          <a:bodyPr>
            <a:normAutofit/>
          </a:bodyPr>
          <a:lstStyle/>
          <a:p>
            <a:r>
              <a:rPr lang="en-US" sz="4400" dirty="0"/>
              <a:t>Four (4) Treatments in 2022</a:t>
            </a:r>
          </a:p>
          <a:p>
            <a:r>
              <a:rPr lang="en-US" sz="4400" dirty="0"/>
              <a:t>All targeted Aquatic Invasive Species (AIS)</a:t>
            </a:r>
          </a:p>
          <a:p>
            <a:pPr lvl="1"/>
            <a:r>
              <a:rPr lang="en-US" sz="4000" dirty="0"/>
              <a:t>Starry Stonewort</a:t>
            </a:r>
          </a:p>
          <a:p>
            <a:pPr lvl="1"/>
            <a:r>
              <a:rPr lang="en-US" sz="4000" dirty="0"/>
              <a:t>Eurasian Milfoil</a:t>
            </a:r>
          </a:p>
          <a:p>
            <a:pPr lvl="1"/>
            <a:r>
              <a:rPr lang="en-US" sz="4000" dirty="0"/>
              <a:t>Curly-Leaf Pondweed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0FA1ACF-A906-037E-013C-44ABCBB13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305361"/>
              </p:ext>
            </p:extLst>
          </p:nvPr>
        </p:nvGraphicFramePr>
        <p:xfrm>
          <a:off x="5749047" y="838653"/>
          <a:ext cx="6285543" cy="5017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1188">
                  <a:extLst>
                    <a:ext uri="{9D8B030D-6E8A-4147-A177-3AD203B41FA5}">
                      <a16:colId xmlns:a16="http://schemas.microsoft.com/office/drawing/2014/main" xmlns="" val="3812759236"/>
                    </a:ext>
                  </a:extLst>
                </a:gridCol>
                <a:gridCol w="1603133">
                  <a:extLst>
                    <a:ext uri="{9D8B030D-6E8A-4147-A177-3AD203B41FA5}">
                      <a16:colId xmlns:a16="http://schemas.microsoft.com/office/drawing/2014/main" xmlns="" val="2403434410"/>
                    </a:ext>
                  </a:extLst>
                </a:gridCol>
                <a:gridCol w="970795">
                  <a:extLst>
                    <a:ext uri="{9D8B030D-6E8A-4147-A177-3AD203B41FA5}">
                      <a16:colId xmlns:a16="http://schemas.microsoft.com/office/drawing/2014/main" xmlns="" val="2040344149"/>
                    </a:ext>
                  </a:extLst>
                </a:gridCol>
                <a:gridCol w="1880427">
                  <a:extLst>
                    <a:ext uri="{9D8B030D-6E8A-4147-A177-3AD203B41FA5}">
                      <a16:colId xmlns:a16="http://schemas.microsoft.com/office/drawing/2014/main" xmlns="" val="852982950"/>
                    </a:ext>
                  </a:extLst>
                </a:gridCol>
              </a:tblGrid>
              <a:tr h="6081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Species Targeted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Acres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Product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extLst>
                  <a:ext uri="{0D108BD9-81ED-4DB2-BD59-A6C34878D82A}">
                    <a16:rowId xmlns:a16="http://schemas.microsoft.com/office/drawing/2014/main" xmlns="" val="456681547"/>
                  </a:ext>
                </a:extLst>
              </a:tr>
              <a:tr h="1172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April 28, 2022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Starry stonewort, curly-leaf pondweed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Chelated Copper, Hydrothol 191, Aquathol 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extLst>
                  <a:ext uri="{0D108BD9-81ED-4DB2-BD59-A6C34878D82A}">
                    <a16:rowId xmlns:a16="http://schemas.microsoft.com/office/drawing/2014/main" xmlns="" val="2038572015"/>
                  </a:ext>
                </a:extLst>
              </a:tr>
              <a:tr h="1172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May 31, 2022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Eurasian watermilfoil, curly-leaf pondweed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46.4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Diquat Dibromide, Aquathol 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extLst>
                  <a:ext uri="{0D108BD9-81ED-4DB2-BD59-A6C34878D82A}">
                    <a16:rowId xmlns:a16="http://schemas.microsoft.com/office/drawing/2014/main" xmlns="" val="1248280867"/>
                  </a:ext>
                </a:extLst>
              </a:tr>
              <a:tr h="1172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June 15, 2022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Starry stonewort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33.0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Chelated Copper, Hydrothol 191, Flumioxazin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extLst>
                  <a:ext uri="{0D108BD9-81ED-4DB2-BD59-A6C34878D82A}">
                    <a16:rowId xmlns:a16="http://schemas.microsoft.com/office/drawing/2014/main" xmlns="" val="825425577"/>
                  </a:ext>
                </a:extLst>
              </a:tr>
              <a:tr h="890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August 30, 2022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Starry stonewort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Copper Sulfate, </a:t>
                      </a:r>
                      <a:r>
                        <a:rPr lang="en-US" sz="1600" dirty="0" err="1">
                          <a:effectLst/>
                        </a:rPr>
                        <a:t>Hydrothol</a:t>
                      </a:r>
                      <a:r>
                        <a:rPr lang="en-US" sz="1600" dirty="0">
                          <a:effectLst/>
                        </a:rPr>
                        <a:t> 191, Flumioxazin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103" marR="101103" marT="0" marB="0"/>
                </a:tc>
                <a:extLst>
                  <a:ext uri="{0D108BD9-81ED-4DB2-BD59-A6C34878D82A}">
                    <a16:rowId xmlns:a16="http://schemas.microsoft.com/office/drawing/2014/main" xmlns="" val="803892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5498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Inlet Water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r>
              <a:rPr lang="en-US" sz="4400" dirty="0"/>
              <a:t>April sampling (High Flow)</a:t>
            </a:r>
          </a:p>
          <a:p>
            <a:pPr lvl="1"/>
            <a:r>
              <a:rPr lang="en-US" sz="4000" dirty="0"/>
              <a:t>Phosphorus	14.2 ppb			&lt;80 ppb (EPA)</a:t>
            </a:r>
          </a:p>
          <a:p>
            <a:pPr lvl="1"/>
            <a:r>
              <a:rPr lang="en-US" sz="4000" dirty="0"/>
              <a:t>Nitrogen		0.4 ppm			&lt;0.6 ppm (EPA)</a:t>
            </a:r>
          </a:p>
          <a:p>
            <a:pPr lvl="1"/>
            <a:r>
              <a:rPr lang="en-US" sz="4000" dirty="0"/>
              <a:t>TSS			7.5 ppm			&lt;25 ppm (AFS)</a:t>
            </a:r>
          </a:p>
          <a:p>
            <a:pPr lvl="1"/>
            <a:r>
              <a:rPr lang="en-US" sz="4000" dirty="0"/>
              <a:t>Turbidity		3.9 NTU			&lt;10.4 NTU (EPA)</a:t>
            </a:r>
          </a:p>
          <a:p>
            <a:pPr lvl="1"/>
            <a:r>
              <a:rPr lang="en-US" sz="4000" dirty="0"/>
              <a:t>Conductivity	498 </a:t>
            </a:r>
            <a:r>
              <a:rPr lang="en-US" sz="4000" dirty="0" err="1"/>
              <a:t>uS</a:t>
            </a:r>
            <a:r>
              <a:rPr lang="en-US" sz="4000" dirty="0"/>
              <a:t>			150 – 800 </a:t>
            </a:r>
            <a:r>
              <a:rPr lang="en-US" sz="4000" dirty="0" err="1"/>
              <a:t>uS</a:t>
            </a:r>
            <a:r>
              <a:rPr lang="en-US" sz="4000" dirty="0"/>
              <a:t> (AFS)</a:t>
            </a:r>
          </a:p>
          <a:p>
            <a:pPr lvl="1"/>
            <a:r>
              <a:rPr lang="en-US" sz="4000" dirty="0"/>
              <a:t>Flow Rate		4.75 </a:t>
            </a:r>
            <a:r>
              <a:rPr lang="en-US" sz="4000" dirty="0" err="1"/>
              <a:t>cfs</a:t>
            </a:r>
            <a:r>
              <a:rPr lang="en-US" sz="4000" dirty="0"/>
              <a:t>	</a:t>
            </a:r>
          </a:p>
          <a:p>
            <a:pPr marL="1828800" lvl="4" indent="0">
              <a:buNone/>
            </a:pPr>
            <a:r>
              <a:rPr lang="en-US" sz="3400" dirty="0"/>
              <a:t>		</a:t>
            </a:r>
            <a:r>
              <a:rPr lang="en-US" sz="4000" dirty="0"/>
              <a:t>(2,131 </a:t>
            </a:r>
            <a:r>
              <a:rPr lang="en-US" sz="4000" dirty="0" err="1"/>
              <a:t>gpm</a:t>
            </a:r>
            <a:r>
              <a:rPr lang="en-US" sz="4000" dirty="0"/>
              <a:t>)</a:t>
            </a:r>
            <a:r>
              <a:rPr lang="en-US" sz="3400" dirty="0"/>
              <a:t>		</a:t>
            </a:r>
          </a:p>
          <a:p>
            <a:pPr marL="457200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783997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Inlet Water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r>
              <a:rPr lang="en-US" sz="4400" dirty="0"/>
              <a:t>July sampling (Low Flow)</a:t>
            </a:r>
          </a:p>
          <a:p>
            <a:pPr lvl="1"/>
            <a:r>
              <a:rPr lang="en-US" sz="4000" dirty="0"/>
              <a:t>Phosphorus	22.5 ppb			&lt;80 ppb (EPA)</a:t>
            </a:r>
          </a:p>
          <a:p>
            <a:pPr lvl="1"/>
            <a:r>
              <a:rPr lang="en-US" sz="4000" dirty="0"/>
              <a:t>Nitrogen		0.8 ppm			&lt;0.6 ppm (EPA)</a:t>
            </a:r>
          </a:p>
          <a:p>
            <a:pPr lvl="1"/>
            <a:r>
              <a:rPr lang="en-US" sz="4000" dirty="0"/>
              <a:t>TSS			4.0 ppm			&lt;25 ppm (AFS)</a:t>
            </a:r>
          </a:p>
          <a:p>
            <a:pPr lvl="1"/>
            <a:r>
              <a:rPr lang="en-US" sz="4000" dirty="0"/>
              <a:t>Turbidity		3.2 NTU			&lt;10.4 NTU (EPA)</a:t>
            </a:r>
          </a:p>
          <a:p>
            <a:pPr lvl="1"/>
            <a:r>
              <a:rPr lang="en-US" sz="4000" dirty="0"/>
              <a:t>Conductivity	607 </a:t>
            </a:r>
            <a:r>
              <a:rPr lang="en-US" sz="4000" dirty="0" err="1"/>
              <a:t>uS</a:t>
            </a:r>
            <a:r>
              <a:rPr lang="en-US" sz="4000" dirty="0"/>
              <a:t>			150 – 800 </a:t>
            </a:r>
            <a:r>
              <a:rPr lang="en-US" sz="4000" dirty="0" err="1"/>
              <a:t>uS</a:t>
            </a:r>
            <a:r>
              <a:rPr lang="en-US" sz="4000" dirty="0"/>
              <a:t> (AFS)</a:t>
            </a:r>
          </a:p>
          <a:p>
            <a:pPr lvl="1"/>
            <a:r>
              <a:rPr lang="en-US" sz="4000" dirty="0"/>
              <a:t>Flow Rate		0 </a:t>
            </a:r>
            <a:r>
              <a:rPr lang="en-US" sz="4000" dirty="0" err="1"/>
              <a:t>cfs</a:t>
            </a:r>
            <a:r>
              <a:rPr lang="en-US" sz="4000" dirty="0"/>
              <a:t>			</a:t>
            </a:r>
          </a:p>
          <a:p>
            <a:pPr lv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67347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Lake Water Quality</a:t>
            </a:r>
          </a:p>
        </p:txBody>
      </p:sp>
      <p:graphicFrame>
        <p:nvGraphicFramePr>
          <p:cNvPr id="4" name="Content Placeholder 10">
            <a:extLst>
              <a:ext uri="{FF2B5EF4-FFF2-40B4-BE49-F238E27FC236}">
                <a16:creationId xmlns:a16="http://schemas.microsoft.com/office/drawing/2014/main" xmlns="" id="{AD9C654F-9B43-0AC7-5366-5D4B42E4A1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93081926"/>
              </p:ext>
            </p:extLst>
          </p:nvPr>
        </p:nvGraphicFramePr>
        <p:xfrm>
          <a:off x="132989" y="704822"/>
          <a:ext cx="11851485" cy="2057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8018">
                  <a:extLst>
                    <a:ext uri="{9D8B030D-6E8A-4147-A177-3AD203B41FA5}">
                      <a16:colId xmlns:a16="http://schemas.microsoft.com/office/drawing/2014/main" xmlns="" val="3410195901"/>
                    </a:ext>
                  </a:extLst>
                </a:gridCol>
                <a:gridCol w="678272">
                  <a:extLst>
                    <a:ext uri="{9D8B030D-6E8A-4147-A177-3AD203B41FA5}">
                      <a16:colId xmlns:a16="http://schemas.microsoft.com/office/drawing/2014/main" xmlns="" val="288803352"/>
                    </a:ext>
                  </a:extLst>
                </a:gridCol>
                <a:gridCol w="782279">
                  <a:extLst>
                    <a:ext uri="{9D8B030D-6E8A-4147-A177-3AD203B41FA5}">
                      <a16:colId xmlns:a16="http://schemas.microsoft.com/office/drawing/2014/main" xmlns="" val="3088838176"/>
                    </a:ext>
                  </a:extLst>
                </a:gridCol>
                <a:gridCol w="830458">
                  <a:extLst>
                    <a:ext uri="{9D8B030D-6E8A-4147-A177-3AD203B41FA5}">
                      <a16:colId xmlns:a16="http://schemas.microsoft.com/office/drawing/2014/main" xmlns="" val="1786409469"/>
                    </a:ext>
                  </a:extLst>
                </a:gridCol>
                <a:gridCol w="830458">
                  <a:extLst>
                    <a:ext uri="{9D8B030D-6E8A-4147-A177-3AD203B41FA5}">
                      <a16:colId xmlns:a16="http://schemas.microsoft.com/office/drawing/2014/main" xmlns="" val="3320372150"/>
                    </a:ext>
                  </a:extLst>
                </a:gridCol>
                <a:gridCol w="647617">
                  <a:extLst>
                    <a:ext uri="{9D8B030D-6E8A-4147-A177-3AD203B41FA5}">
                      <a16:colId xmlns:a16="http://schemas.microsoft.com/office/drawing/2014/main" xmlns="" val="863365932"/>
                    </a:ext>
                  </a:extLst>
                </a:gridCol>
                <a:gridCol w="870405">
                  <a:extLst>
                    <a:ext uri="{9D8B030D-6E8A-4147-A177-3AD203B41FA5}">
                      <a16:colId xmlns:a16="http://schemas.microsoft.com/office/drawing/2014/main" xmlns="" val="1807662473"/>
                    </a:ext>
                  </a:extLst>
                </a:gridCol>
                <a:gridCol w="870405">
                  <a:extLst>
                    <a:ext uri="{9D8B030D-6E8A-4147-A177-3AD203B41FA5}">
                      <a16:colId xmlns:a16="http://schemas.microsoft.com/office/drawing/2014/main" xmlns="" val="201292299"/>
                    </a:ext>
                  </a:extLst>
                </a:gridCol>
                <a:gridCol w="622265">
                  <a:extLst>
                    <a:ext uri="{9D8B030D-6E8A-4147-A177-3AD203B41FA5}">
                      <a16:colId xmlns:a16="http://schemas.microsoft.com/office/drawing/2014/main" xmlns="" val="2597627871"/>
                    </a:ext>
                  </a:extLst>
                </a:gridCol>
                <a:gridCol w="622265">
                  <a:extLst>
                    <a:ext uri="{9D8B030D-6E8A-4147-A177-3AD203B41FA5}">
                      <a16:colId xmlns:a16="http://schemas.microsoft.com/office/drawing/2014/main" xmlns="" val="2840254126"/>
                    </a:ext>
                  </a:extLst>
                </a:gridCol>
                <a:gridCol w="829689">
                  <a:extLst>
                    <a:ext uri="{9D8B030D-6E8A-4147-A177-3AD203B41FA5}">
                      <a16:colId xmlns:a16="http://schemas.microsoft.com/office/drawing/2014/main" xmlns="" val="224061113"/>
                    </a:ext>
                  </a:extLst>
                </a:gridCol>
                <a:gridCol w="829689">
                  <a:extLst>
                    <a:ext uri="{9D8B030D-6E8A-4147-A177-3AD203B41FA5}">
                      <a16:colId xmlns:a16="http://schemas.microsoft.com/office/drawing/2014/main" xmlns="" val="2601094382"/>
                    </a:ext>
                  </a:extLst>
                </a:gridCol>
                <a:gridCol w="760548">
                  <a:extLst>
                    <a:ext uri="{9D8B030D-6E8A-4147-A177-3AD203B41FA5}">
                      <a16:colId xmlns:a16="http://schemas.microsoft.com/office/drawing/2014/main" xmlns="" val="1940070972"/>
                    </a:ext>
                  </a:extLst>
                </a:gridCol>
                <a:gridCol w="431186">
                  <a:extLst>
                    <a:ext uri="{9D8B030D-6E8A-4147-A177-3AD203B41FA5}">
                      <a16:colId xmlns:a16="http://schemas.microsoft.com/office/drawing/2014/main" xmlns="" val="3338189166"/>
                    </a:ext>
                  </a:extLst>
                </a:gridCol>
                <a:gridCol w="827891">
                  <a:extLst>
                    <a:ext uri="{9D8B030D-6E8A-4147-A177-3AD203B41FA5}">
                      <a16:colId xmlns:a16="http://schemas.microsoft.com/office/drawing/2014/main" xmlns="" val="1210129849"/>
                    </a:ext>
                  </a:extLst>
                </a:gridCol>
                <a:gridCol w="600040">
                  <a:extLst>
                    <a:ext uri="{9D8B030D-6E8A-4147-A177-3AD203B41FA5}">
                      <a16:colId xmlns:a16="http://schemas.microsoft.com/office/drawing/2014/main" xmlns="" val="5537512"/>
                    </a:ext>
                  </a:extLst>
                </a:gridCol>
              </a:tblGrid>
              <a:tr h="952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Depth(ft)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Phosphorus (ug/L)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Free Reactive Phosphorus (ug/L)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TN (mg/L)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TKN (mg/L)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Conductivity (uS/cm)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Nitrate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Nitrite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Nitrate and Nitrite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Chlorophyll a (ug/L)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hardness (mg/L as CaCO3)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pH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Alkalinity (mg/L as CaCO3)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Secchi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49513873"/>
                  </a:ext>
                </a:extLst>
              </a:tr>
              <a:tr h="27621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4/21/2022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Top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454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186.6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162.9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 feet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39742866"/>
                  </a:ext>
                </a:extLst>
              </a:tr>
              <a:tr h="27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Middle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32.1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185.7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164.9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5911356"/>
                  </a:ext>
                </a:extLst>
              </a:tr>
              <a:tr h="27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184.6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162.1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6682826"/>
                  </a:ext>
                </a:extLst>
              </a:tr>
              <a:tr h="27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Top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198.2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172.7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949269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7E7AE32-2BBA-E2F9-0A19-D06ED8E9F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7797158"/>
              </p:ext>
            </p:extLst>
          </p:nvPr>
        </p:nvGraphicFramePr>
        <p:xfrm>
          <a:off x="132988" y="3147432"/>
          <a:ext cx="11656936" cy="2057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823">
                  <a:extLst>
                    <a:ext uri="{9D8B030D-6E8A-4147-A177-3AD203B41FA5}">
                      <a16:colId xmlns:a16="http://schemas.microsoft.com/office/drawing/2014/main" xmlns="" val="2225353076"/>
                    </a:ext>
                  </a:extLst>
                </a:gridCol>
                <a:gridCol w="682882">
                  <a:extLst>
                    <a:ext uri="{9D8B030D-6E8A-4147-A177-3AD203B41FA5}">
                      <a16:colId xmlns:a16="http://schemas.microsoft.com/office/drawing/2014/main" xmlns="" val="3397154127"/>
                    </a:ext>
                  </a:extLst>
                </a:gridCol>
                <a:gridCol w="828502">
                  <a:extLst>
                    <a:ext uri="{9D8B030D-6E8A-4147-A177-3AD203B41FA5}">
                      <a16:colId xmlns:a16="http://schemas.microsoft.com/office/drawing/2014/main" xmlns="" val="1743575958"/>
                    </a:ext>
                  </a:extLst>
                </a:gridCol>
                <a:gridCol w="833865">
                  <a:extLst>
                    <a:ext uri="{9D8B030D-6E8A-4147-A177-3AD203B41FA5}">
                      <a16:colId xmlns:a16="http://schemas.microsoft.com/office/drawing/2014/main" xmlns="" val="3024323105"/>
                    </a:ext>
                  </a:extLst>
                </a:gridCol>
                <a:gridCol w="833865">
                  <a:extLst>
                    <a:ext uri="{9D8B030D-6E8A-4147-A177-3AD203B41FA5}">
                      <a16:colId xmlns:a16="http://schemas.microsoft.com/office/drawing/2014/main" xmlns="" val="673188458"/>
                    </a:ext>
                  </a:extLst>
                </a:gridCol>
                <a:gridCol w="620802">
                  <a:extLst>
                    <a:ext uri="{9D8B030D-6E8A-4147-A177-3AD203B41FA5}">
                      <a16:colId xmlns:a16="http://schemas.microsoft.com/office/drawing/2014/main" xmlns="" val="271480925"/>
                    </a:ext>
                  </a:extLst>
                </a:gridCol>
                <a:gridCol w="912808">
                  <a:extLst>
                    <a:ext uri="{9D8B030D-6E8A-4147-A177-3AD203B41FA5}">
                      <a16:colId xmlns:a16="http://schemas.microsoft.com/office/drawing/2014/main" xmlns="" val="1813835723"/>
                    </a:ext>
                  </a:extLst>
                </a:gridCol>
                <a:gridCol w="912808">
                  <a:extLst>
                    <a:ext uri="{9D8B030D-6E8A-4147-A177-3AD203B41FA5}">
                      <a16:colId xmlns:a16="http://schemas.microsoft.com/office/drawing/2014/main" xmlns="" val="4193584098"/>
                    </a:ext>
                  </a:extLst>
                </a:gridCol>
                <a:gridCol w="610839">
                  <a:extLst>
                    <a:ext uri="{9D8B030D-6E8A-4147-A177-3AD203B41FA5}">
                      <a16:colId xmlns:a16="http://schemas.microsoft.com/office/drawing/2014/main" xmlns="" val="2463371464"/>
                    </a:ext>
                  </a:extLst>
                </a:gridCol>
                <a:gridCol w="610839">
                  <a:extLst>
                    <a:ext uri="{9D8B030D-6E8A-4147-A177-3AD203B41FA5}">
                      <a16:colId xmlns:a16="http://schemas.microsoft.com/office/drawing/2014/main" xmlns="" val="1245903302"/>
                    </a:ext>
                  </a:extLst>
                </a:gridCol>
                <a:gridCol w="817771">
                  <a:extLst>
                    <a:ext uri="{9D8B030D-6E8A-4147-A177-3AD203B41FA5}">
                      <a16:colId xmlns:a16="http://schemas.microsoft.com/office/drawing/2014/main" xmlns="" val="1243305308"/>
                    </a:ext>
                  </a:extLst>
                </a:gridCol>
                <a:gridCol w="817771">
                  <a:extLst>
                    <a:ext uri="{9D8B030D-6E8A-4147-A177-3AD203B41FA5}">
                      <a16:colId xmlns:a16="http://schemas.microsoft.com/office/drawing/2014/main" xmlns="" val="698707601"/>
                    </a:ext>
                  </a:extLst>
                </a:gridCol>
                <a:gridCol w="758759">
                  <a:extLst>
                    <a:ext uri="{9D8B030D-6E8A-4147-A177-3AD203B41FA5}">
                      <a16:colId xmlns:a16="http://schemas.microsoft.com/office/drawing/2014/main" xmlns="" val="3177063098"/>
                    </a:ext>
                  </a:extLst>
                </a:gridCol>
                <a:gridCol w="420427">
                  <a:extLst>
                    <a:ext uri="{9D8B030D-6E8A-4147-A177-3AD203B41FA5}">
                      <a16:colId xmlns:a16="http://schemas.microsoft.com/office/drawing/2014/main" xmlns="" val="1001246709"/>
                    </a:ext>
                  </a:extLst>
                </a:gridCol>
                <a:gridCol w="686419">
                  <a:extLst>
                    <a:ext uri="{9D8B030D-6E8A-4147-A177-3AD203B41FA5}">
                      <a16:colId xmlns:a16="http://schemas.microsoft.com/office/drawing/2014/main" xmlns="" val="2423065111"/>
                    </a:ext>
                  </a:extLst>
                </a:gridCol>
                <a:gridCol w="546756">
                  <a:extLst>
                    <a:ext uri="{9D8B030D-6E8A-4147-A177-3AD203B41FA5}">
                      <a16:colId xmlns:a16="http://schemas.microsoft.com/office/drawing/2014/main" xmlns="" val="3748121477"/>
                    </a:ext>
                  </a:extLst>
                </a:gridCol>
              </a:tblGrid>
              <a:tr h="9479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Depth(ft)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Phosphorus (ug/L)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Free Reactive Phosphorus (ug/L)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TN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TKN (mg/L)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Conductivity (uS/cm)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Nitrate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Nitrite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Nitrate and Nitrite (mg/L)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Chlorophyll a (ug/L)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 hardness (mg/L as CaCO3)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pH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Alkalinity (mg/L as CaCO3)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Secchi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379901360"/>
                  </a:ext>
                </a:extLst>
              </a:tr>
              <a:tr h="27746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7/12/2022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139.4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118.6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12.9 feet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37882944"/>
                  </a:ext>
                </a:extLst>
              </a:tr>
              <a:tr h="2774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Middle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23.1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432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192.3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165.1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4986966"/>
                  </a:ext>
                </a:extLst>
              </a:tr>
              <a:tr h="2774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36.3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&lt;5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&lt;0.02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&lt;0.02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&lt;0.02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18.2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178.0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8.2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149.5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9291143"/>
                  </a:ext>
                </a:extLst>
              </a:tr>
              <a:tr h="2774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&lt;0.02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&lt;10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163.3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136.9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24876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8CB9E14-352E-AA78-28DA-DA87BA61AC14}"/>
              </a:ext>
            </a:extLst>
          </p:cNvPr>
          <p:cNvSpPr/>
          <p:nvPr/>
        </p:nvSpPr>
        <p:spPr>
          <a:xfrm>
            <a:off x="2422187" y="544749"/>
            <a:ext cx="856034" cy="4990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5087904-4E67-AB62-B684-DB8B8D432B45}"/>
              </a:ext>
            </a:extLst>
          </p:cNvPr>
          <p:cNvSpPr/>
          <p:nvPr/>
        </p:nvSpPr>
        <p:spPr>
          <a:xfrm>
            <a:off x="7710791" y="400936"/>
            <a:ext cx="856034" cy="4990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C97FCFF-2625-B28B-863C-AD8C94031FC6}"/>
              </a:ext>
            </a:extLst>
          </p:cNvPr>
          <p:cNvSpPr/>
          <p:nvPr/>
        </p:nvSpPr>
        <p:spPr>
          <a:xfrm>
            <a:off x="8579795" y="400935"/>
            <a:ext cx="856034" cy="4990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F85E6EC-1B6C-68E9-A716-AE412380ECEE}"/>
              </a:ext>
            </a:extLst>
          </p:cNvPr>
          <p:cNvSpPr/>
          <p:nvPr/>
        </p:nvSpPr>
        <p:spPr>
          <a:xfrm>
            <a:off x="11240308" y="400935"/>
            <a:ext cx="856034" cy="4990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8031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Temperature &amp; Dissolved Oxygen Profiles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B3FF876-4281-5C9B-C54A-ABC2A334B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02446791"/>
              </p:ext>
            </p:extLst>
          </p:nvPr>
        </p:nvGraphicFramePr>
        <p:xfrm>
          <a:off x="0" y="572006"/>
          <a:ext cx="12192000" cy="598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02913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Temperature &amp; Dissolved Oxygen Profiles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2783152B-A728-4BE7-0E74-AF00CB66A6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38640676"/>
              </p:ext>
            </p:extLst>
          </p:nvPr>
        </p:nvGraphicFramePr>
        <p:xfrm>
          <a:off x="0" y="506282"/>
          <a:ext cx="12192000" cy="6176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5DB7E9A-0AB8-8DEC-2A95-D0511D309733}"/>
              </a:ext>
            </a:extLst>
          </p:cNvPr>
          <p:cNvSpPr/>
          <p:nvPr/>
        </p:nvSpPr>
        <p:spPr>
          <a:xfrm>
            <a:off x="583659" y="3249039"/>
            <a:ext cx="9815209" cy="16439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81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+mn-lt"/>
              </a:rPr>
              <a:t>BioSonics</a:t>
            </a:r>
            <a:r>
              <a:rPr lang="en-US" b="1" dirty="0">
                <a:latin typeface="+mn-lt"/>
              </a:rPr>
              <a:t> - Bathymetry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xmlns="" id="{77DA3D85-B64E-88EB-D280-C501D57AF0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9" t="1582" r="2035" b="18553"/>
          <a:stretch/>
        </p:blipFill>
        <p:spPr>
          <a:xfrm>
            <a:off x="3430345" y="681037"/>
            <a:ext cx="5331309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6153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+mn-lt"/>
              </a:rPr>
              <a:t>BioSonics</a:t>
            </a:r>
            <a:r>
              <a:rPr lang="en-US" b="1" dirty="0">
                <a:latin typeface="+mn-lt"/>
              </a:rPr>
              <a:t> – Plant Biomass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xmlns="" id="{B6D745B6-937A-11C8-71ED-CEA7EB59E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0" t="1341" r="2164" b="18834"/>
          <a:stretch/>
        </p:blipFill>
        <p:spPr>
          <a:xfrm>
            <a:off x="3365269" y="515389"/>
            <a:ext cx="5461462" cy="622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2346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+mn-lt"/>
              </a:rPr>
              <a:t>BioSonics</a:t>
            </a:r>
            <a:r>
              <a:rPr lang="en-US" b="1" dirty="0">
                <a:latin typeface="+mn-lt"/>
              </a:rPr>
              <a:t> - Substrate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xmlns="" id="{A3B46809-9C50-CB49-A188-50F3C82DB7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" t="1293" r="1834" b="19071"/>
          <a:stretch/>
        </p:blipFill>
        <p:spPr>
          <a:xfrm>
            <a:off x="3325187" y="631767"/>
            <a:ext cx="5541625" cy="622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086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Watershed SWOT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STRENGTHS</a:t>
            </a:r>
          </a:p>
          <a:p>
            <a:pPr lvl="1"/>
            <a:r>
              <a:rPr lang="en-US" sz="4000" dirty="0"/>
              <a:t>Small watershed</a:t>
            </a:r>
          </a:p>
          <a:p>
            <a:pPr lvl="1"/>
            <a:r>
              <a:rPr lang="en-US" sz="4000" dirty="0"/>
              <a:t>Limited agriculture</a:t>
            </a:r>
          </a:p>
          <a:p>
            <a:pPr lvl="1"/>
            <a:r>
              <a:rPr lang="en-US" sz="4000" dirty="0"/>
              <a:t>Plentiful wetlands &amp; forest</a:t>
            </a:r>
          </a:p>
          <a:p>
            <a:pPr lvl="1"/>
            <a:r>
              <a:rPr lang="en-US" sz="4000" dirty="0"/>
              <a:t>Excellent water quality in the lake</a:t>
            </a:r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747383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Watershed SWOT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WEAKNESSES</a:t>
            </a:r>
          </a:p>
          <a:p>
            <a:pPr lvl="1"/>
            <a:r>
              <a:rPr lang="en-US" sz="4000" dirty="0"/>
              <a:t>Established invasive species</a:t>
            </a:r>
          </a:p>
          <a:p>
            <a:pPr lvl="1"/>
            <a:r>
              <a:rPr lang="en-US" sz="4000" dirty="0"/>
              <a:t>Septic systems surrounding lake</a:t>
            </a:r>
          </a:p>
          <a:p>
            <a:pPr lvl="1"/>
            <a:r>
              <a:rPr lang="en-US" sz="4000" dirty="0"/>
              <a:t>Roads present source of pollution</a:t>
            </a:r>
          </a:p>
          <a:p>
            <a:pPr marL="457200" lvl="1" indent="0">
              <a:buNone/>
            </a:pPr>
            <a:endParaRPr lang="en-US" sz="4000" dirty="0"/>
          </a:p>
          <a:p>
            <a:pPr lvl="1"/>
            <a:endParaRPr lang="en-US" sz="4000" dirty="0"/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955235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Watershed SWOT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OPPORTUNITIES</a:t>
            </a:r>
          </a:p>
          <a:p>
            <a:pPr lvl="1"/>
            <a:r>
              <a:rPr lang="en-US" sz="4000" dirty="0"/>
              <a:t>Continue monitoring</a:t>
            </a:r>
          </a:p>
          <a:p>
            <a:pPr lvl="1"/>
            <a:r>
              <a:rPr lang="en-US" sz="4000" dirty="0"/>
              <a:t>Better management of AIS</a:t>
            </a:r>
          </a:p>
          <a:p>
            <a:pPr lvl="1"/>
            <a:r>
              <a:rPr lang="en-US" sz="4000" dirty="0"/>
              <a:t>Implement new projects to protect &amp; improve lake WQ</a:t>
            </a:r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  <a:p>
            <a:pPr lvl="1"/>
            <a:endParaRPr lang="en-US" sz="4000" dirty="0"/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692682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Watershed SWOT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4000" dirty="0"/>
              <a:t>THREATS</a:t>
            </a:r>
          </a:p>
          <a:p>
            <a:pPr lvl="1"/>
            <a:r>
              <a:rPr lang="en-US" sz="4000" dirty="0"/>
              <a:t>Development</a:t>
            </a:r>
          </a:p>
          <a:p>
            <a:pPr lvl="1"/>
            <a:r>
              <a:rPr lang="en-US" sz="4000" dirty="0"/>
              <a:t>Failing </a:t>
            </a:r>
            <a:r>
              <a:rPr lang="en-US" sz="4000" dirty="0" err="1"/>
              <a:t>Septics</a:t>
            </a:r>
            <a:endParaRPr lang="en-US" sz="4000" dirty="0"/>
          </a:p>
          <a:p>
            <a:pPr lvl="1"/>
            <a:r>
              <a:rPr lang="en-US" sz="4000" dirty="0"/>
              <a:t>New introductions of AIS</a:t>
            </a:r>
          </a:p>
          <a:p>
            <a:pPr lvl="1"/>
            <a:r>
              <a:rPr lang="en-US" sz="4000" dirty="0"/>
              <a:t>Boat traffic</a:t>
            </a:r>
          </a:p>
          <a:p>
            <a:pPr lvl="1"/>
            <a:endParaRPr lang="en-US" sz="4000" dirty="0"/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  <a:p>
            <a:pPr lvl="1"/>
            <a:endParaRPr lang="en-US" sz="4000" dirty="0"/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290417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Action Plan – Future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lvl="1"/>
            <a:r>
              <a:rPr lang="en-US" sz="4000" dirty="0"/>
              <a:t>Similar study in the future</a:t>
            </a:r>
          </a:p>
          <a:p>
            <a:pPr lvl="2"/>
            <a:r>
              <a:rPr lang="en-US" sz="3600" dirty="0"/>
              <a:t>Continue monitoring water quality</a:t>
            </a:r>
          </a:p>
          <a:p>
            <a:pPr lvl="1"/>
            <a:r>
              <a:rPr lang="en-US" sz="4000" dirty="0"/>
              <a:t>Aquatic Plant Management (APM)</a:t>
            </a:r>
          </a:p>
          <a:p>
            <a:pPr lvl="1"/>
            <a:r>
              <a:rPr lang="en-US" sz="4000" dirty="0"/>
              <a:t>AVAS Surveys</a:t>
            </a:r>
          </a:p>
          <a:p>
            <a:pPr lvl="1"/>
            <a:r>
              <a:rPr lang="en-US" sz="4000" dirty="0"/>
              <a:t>Biological monitoring of inlet &amp; outlet</a:t>
            </a:r>
          </a:p>
          <a:p>
            <a:pPr lvl="1"/>
            <a:r>
              <a:rPr lang="en-US" sz="4000" dirty="0"/>
              <a:t>Fishery survey</a:t>
            </a:r>
          </a:p>
        </p:txBody>
      </p:sp>
    </p:spTree>
    <p:extLst>
      <p:ext uri="{BB962C8B-B14F-4D97-AF65-F5344CB8AC3E}">
        <p14:creationId xmlns:p14="http://schemas.microsoft.com/office/powerpoint/2010/main" xmlns="" val="676783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Recommendations for </a:t>
            </a:r>
            <a:r>
              <a:rPr lang="en-US" b="1" dirty="0" err="1">
                <a:latin typeface="+mn-lt"/>
              </a:rPr>
              <a:t>Riparians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lvl="1"/>
            <a:r>
              <a:rPr lang="en-US" sz="4000" dirty="0"/>
              <a:t>Limit development, especially shoreline</a:t>
            </a:r>
          </a:p>
          <a:p>
            <a:pPr lvl="1"/>
            <a:r>
              <a:rPr lang="en-US" sz="4000" dirty="0"/>
              <a:t>Improve shoreline habitat</a:t>
            </a:r>
          </a:p>
          <a:p>
            <a:pPr lvl="2"/>
            <a:r>
              <a:rPr lang="en-US" sz="3600" dirty="0"/>
              <a:t>Low-profile prairie grasses</a:t>
            </a:r>
          </a:p>
          <a:p>
            <a:pPr lvl="2"/>
            <a:r>
              <a:rPr lang="en-US" sz="3600" dirty="0"/>
              <a:t>Add native species around seawalls</a:t>
            </a:r>
          </a:p>
          <a:p>
            <a:pPr lvl="1"/>
            <a:r>
              <a:rPr lang="en-US" sz="4000" dirty="0"/>
              <a:t>Replacing seawalls</a:t>
            </a:r>
          </a:p>
          <a:p>
            <a:pPr lvl="1"/>
            <a:r>
              <a:rPr lang="en-US" sz="4000" dirty="0"/>
              <a:t>Stop the spread of AIS</a:t>
            </a:r>
          </a:p>
          <a:p>
            <a:pPr lvl="1"/>
            <a:r>
              <a:rPr lang="en-US" sz="4000" dirty="0"/>
              <a:t>Responsible lawn care (fertilizer &amp; clippings)</a:t>
            </a:r>
          </a:p>
          <a:p>
            <a:pPr lvl="1"/>
            <a:r>
              <a:rPr lang="en-US" sz="4000" dirty="0"/>
              <a:t>Buffer stormwater drainage </a:t>
            </a:r>
          </a:p>
          <a:p>
            <a:pPr lvl="1"/>
            <a:r>
              <a:rPr lang="en-US" sz="4000" dirty="0"/>
              <a:t>Obey No-Wake zones</a:t>
            </a:r>
          </a:p>
        </p:txBody>
      </p:sp>
    </p:spTree>
    <p:extLst>
      <p:ext uri="{BB962C8B-B14F-4D97-AF65-F5344CB8AC3E}">
        <p14:creationId xmlns:p14="http://schemas.microsoft.com/office/powerpoint/2010/main" xmlns="" val="32544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Options for Lake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681036"/>
            <a:ext cx="11420273" cy="5817041"/>
          </a:xfrm>
        </p:spPr>
        <p:txBody>
          <a:bodyPr>
            <a:normAutofit/>
          </a:bodyPr>
          <a:lstStyle/>
          <a:p>
            <a:pPr lvl="1"/>
            <a:r>
              <a:rPr lang="en-US" sz="4000" dirty="0"/>
              <a:t>Systemic herbicide for Eurasian Milfoil</a:t>
            </a:r>
          </a:p>
          <a:p>
            <a:pPr lvl="1"/>
            <a:r>
              <a:rPr lang="en-US" sz="4000" dirty="0"/>
              <a:t>Early treatment for Curly-Leaf Pondweed</a:t>
            </a:r>
          </a:p>
          <a:p>
            <a:pPr lvl="1"/>
            <a:r>
              <a:rPr lang="en-US" sz="4000" dirty="0"/>
              <a:t>Starry Stonewort: aggressive &amp; often</a:t>
            </a:r>
          </a:p>
          <a:p>
            <a:pPr lvl="1"/>
            <a:r>
              <a:rPr lang="en-US" sz="4000" dirty="0"/>
              <a:t>Nutrient Mitigation Treatment</a:t>
            </a:r>
          </a:p>
          <a:p>
            <a:pPr lvl="1"/>
            <a:r>
              <a:rPr lang="en-US" sz="4000" dirty="0"/>
              <a:t>Drawdown</a:t>
            </a:r>
          </a:p>
          <a:p>
            <a:pPr lvl="1"/>
            <a:r>
              <a:rPr lang="en-US" sz="4000" dirty="0"/>
              <a:t>Inlet Settling Basin</a:t>
            </a:r>
          </a:p>
          <a:p>
            <a:pPr marL="457200" lvl="1" indent="0">
              <a:buNone/>
            </a:pPr>
            <a:endParaRPr lang="en-US" sz="4000" dirty="0"/>
          </a:p>
          <a:p>
            <a:pPr lvl="1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450654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1B928B-CDA7-ECA9-8FC8-3E43136D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0233" y="1354975"/>
            <a:ext cx="10515600" cy="681037"/>
          </a:xfrm>
        </p:spPr>
        <p:txBody>
          <a:bodyPr>
            <a:noAutofit/>
          </a:bodyPr>
          <a:lstStyle/>
          <a:p>
            <a:r>
              <a:rPr lang="en-US" sz="6400" b="1" dirty="0">
                <a:latin typeface="+mn-lt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77A980-D9D9-0751-86AE-6F339DC5B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12" y="2394065"/>
            <a:ext cx="11420273" cy="410401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4000" dirty="0"/>
              <a:t>Pete Filpansick</a:t>
            </a:r>
          </a:p>
          <a:p>
            <a:pPr marL="457200" lvl="1" indent="0" algn="ctr">
              <a:buNone/>
            </a:pPr>
            <a:r>
              <a:rPr lang="en-US" sz="4000" dirty="0" err="1"/>
              <a:t>SOLitude</a:t>
            </a:r>
            <a:r>
              <a:rPr lang="en-US" sz="4000" dirty="0"/>
              <a:t> Lake Management</a:t>
            </a:r>
          </a:p>
          <a:p>
            <a:pPr marL="457200" lvl="1" indent="0" algn="ctr">
              <a:buNone/>
            </a:pPr>
            <a:r>
              <a:rPr lang="en-US" sz="4000" dirty="0"/>
              <a:t>3390 N State Rd, Suite D</a:t>
            </a:r>
          </a:p>
          <a:p>
            <a:pPr marL="457200" lvl="1" indent="0" algn="ctr">
              <a:buNone/>
            </a:pPr>
            <a:r>
              <a:rPr lang="en-US" sz="4000" dirty="0"/>
              <a:t>Davison, MI 48423</a:t>
            </a:r>
          </a:p>
          <a:p>
            <a:pPr marL="457200" lvl="1" indent="0" algn="ctr">
              <a:buNone/>
            </a:pPr>
            <a:r>
              <a:rPr lang="en-US" sz="4000" dirty="0"/>
              <a:t>Pete.Filpansick@solitudelake.com</a:t>
            </a:r>
          </a:p>
          <a:p>
            <a:pPr marL="457200" lvl="1" indent="0" algn="ctr">
              <a:buNone/>
            </a:pPr>
            <a:r>
              <a:rPr lang="en-US" sz="4000" dirty="0"/>
              <a:t>www.solitudelakemanagement.com</a:t>
            </a:r>
          </a:p>
        </p:txBody>
      </p:sp>
    </p:spTree>
    <p:extLst>
      <p:ext uri="{BB962C8B-B14F-4D97-AF65-F5344CB8AC3E}">
        <p14:creationId xmlns:p14="http://schemas.microsoft.com/office/powerpoint/2010/main" xmlns="" val="2657570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774</Words>
  <Application>Microsoft Office PowerPoint</Application>
  <PresentationFormat>Custom</PresentationFormat>
  <Paragraphs>294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Barnes Lake 2022 Watershed Management Plan</vt:lpstr>
      <vt:lpstr>Components</vt:lpstr>
      <vt:lpstr>Introduction</vt:lpstr>
      <vt:lpstr>Goals &amp; Objectives</vt:lpstr>
      <vt:lpstr>Land Use</vt:lpstr>
      <vt:lpstr>Hydrology</vt:lpstr>
      <vt:lpstr>Aquatic Plant Management</vt:lpstr>
      <vt:lpstr>Inlet Water Quality</vt:lpstr>
      <vt:lpstr>Inlet Water Quality</vt:lpstr>
      <vt:lpstr>Lake Water Quality</vt:lpstr>
      <vt:lpstr>Temperature &amp; Dissolved Oxygen Profiles</vt:lpstr>
      <vt:lpstr>Temperature &amp; Dissolved Oxygen Profiles</vt:lpstr>
      <vt:lpstr>BioSonics - Bathymetry</vt:lpstr>
      <vt:lpstr>BioSonics – Plant Biomass</vt:lpstr>
      <vt:lpstr>BioSonics - Substrate</vt:lpstr>
      <vt:lpstr>Watershed SWOT</vt:lpstr>
      <vt:lpstr>Watershed SWOT</vt:lpstr>
      <vt:lpstr>Watershed SWOT</vt:lpstr>
      <vt:lpstr>Watershed SWOT</vt:lpstr>
      <vt:lpstr>Action Plan – Future Possibilities</vt:lpstr>
      <vt:lpstr>Recommendations for Riparians</vt:lpstr>
      <vt:lpstr>Options for Lake Board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Barnes Lake 2022 Watershed Management Plan</dc:title>
  <dc:creator>Pete Filpansick</dc:creator>
  <cp:lastModifiedBy>New</cp:lastModifiedBy>
  <cp:revision>1</cp:revision>
  <dcterms:created xsi:type="dcterms:W3CDTF">2023-07-08T09:31:36Z</dcterms:created>
  <dcterms:modified xsi:type="dcterms:W3CDTF">2023-07-08T12:26:38Z</dcterms:modified>
</cp:coreProperties>
</file>